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4" r:id="rId4"/>
    <p:sldMasterId id="2147483666" r:id="rId5"/>
    <p:sldMasterId id="2147483668" r:id="rId6"/>
    <p:sldMasterId id="2147483670" r:id="rId7"/>
  </p:sld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C474-46A7-4EE6-AE2B-C4E87B20E9FA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DF54-E61B-444E-B49D-C94547A03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34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C474-46A7-4EE6-AE2B-C4E87B20E9FA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DF54-E61B-444E-B49D-C94547A03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78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C474-46A7-4EE6-AE2B-C4E87B20E9FA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DF54-E61B-444E-B49D-C94547A03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40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 cap="none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latin typeface="Comic Sans MS" panose="030F0702030302020204" pitchFamily="66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38214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 cap="none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Comic Sans MS" panose="030F0702030302020204" pitchFamily="66" charset="0"/>
              </a:defRPr>
            </a:lvl1pPr>
            <a:lvl2pPr>
              <a:defRPr sz="2400">
                <a:latin typeface="Comic Sans MS" panose="030F0702030302020204" pitchFamily="66" charset="0"/>
              </a:defRPr>
            </a:lvl2pPr>
            <a:lvl3pPr>
              <a:defRPr sz="2000"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446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 cap="none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Comic Sans MS" panose="030F0702030302020204" pitchFamily="66" charset="0"/>
              </a:defRPr>
            </a:lvl1pPr>
            <a:lvl2pPr>
              <a:defRPr sz="2400">
                <a:latin typeface="Comic Sans MS" panose="030F0702030302020204" pitchFamily="66" charset="0"/>
              </a:defRPr>
            </a:lvl2pPr>
            <a:lvl3pPr>
              <a:defRPr sz="2000"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2690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 cap="none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Comic Sans MS" panose="030F0702030302020204" pitchFamily="66" charset="0"/>
              </a:defRPr>
            </a:lvl1pPr>
            <a:lvl2pPr>
              <a:defRPr sz="2400">
                <a:latin typeface="Comic Sans MS" panose="030F0702030302020204" pitchFamily="66" charset="0"/>
              </a:defRPr>
            </a:lvl2pPr>
            <a:lvl3pPr>
              <a:defRPr sz="2000"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3724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 cap="none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latin typeface="Comic Sans MS" panose="030F0702030302020204" pitchFamily="66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63983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 cap="none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latin typeface="Comic Sans MS" panose="030F0702030302020204" pitchFamily="66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3308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C474-46A7-4EE6-AE2B-C4E87B20E9FA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DF54-E61B-444E-B49D-C94547A03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40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C474-46A7-4EE6-AE2B-C4E87B20E9FA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DF54-E61B-444E-B49D-C94547A03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86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C474-46A7-4EE6-AE2B-C4E87B20E9FA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DF54-E61B-444E-B49D-C94547A03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23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C474-46A7-4EE6-AE2B-C4E87B20E9FA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DF54-E61B-444E-B49D-C94547A03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81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C474-46A7-4EE6-AE2B-C4E87B20E9FA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DF54-E61B-444E-B49D-C94547A03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7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C474-46A7-4EE6-AE2B-C4E87B20E9FA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DF54-E61B-444E-B49D-C94547A03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32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C474-46A7-4EE6-AE2B-C4E87B20E9FA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DF54-E61B-444E-B49D-C94547A03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82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C474-46A7-4EE6-AE2B-C4E87B20E9FA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DF54-E61B-444E-B49D-C94547A03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56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CC474-46A7-4EE6-AE2B-C4E87B20E9FA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0DF54-E61B-444E-B49D-C94547A03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8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0127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9737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6868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6203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3354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7636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0198" y="1096395"/>
            <a:ext cx="9448800" cy="1825096"/>
          </a:xfrm>
        </p:spPr>
        <p:txBody>
          <a:bodyPr/>
          <a:lstStyle/>
          <a:p>
            <a:pPr algn="ctr"/>
            <a:r>
              <a:rPr lang="en-US" dirty="0"/>
              <a:t>More than the Rainbow!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82565"/>
            <a:ext cx="9448800" cy="1781666"/>
          </a:xfrm>
        </p:spPr>
        <p:txBody>
          <a:bodyPr>
            <a:normAutofit/>
          </a:bodyPr>
          <a:lstStyle/>
          <a:p>
            <a:pPr algn="ctr"/>
            <a:r>
              <a:rPr lang="en-US" sz="3200" b="1" i="1" dirty="0"/>
              <a:t>Yerkes – Saturday, March 11</a:t>
            </a:r>
            <a:r>
              <a:rPr lang="en-US" sz="3200" b="1" i="1" baseline="30000" dirty="0"/>
              <a:t>th</a:t>
            </a:r>
            <a:endParaRPr lang="en-US" sz="3200" b="1" i="1" dirty="0"/>
          </a:p>
          <a:p>
            <a:pPr algn="ctr"/>
            <a:r>
              <a:rPr lang="en-US" dirty="0"/>
              <a:t>I have sent a link to the email address you provided:</a:t>
            </a:r>
          </a:p>
          <a:p>
            <a:pPr algn="ctr"/>
            <a:r>
              <a:rPr lang="en-US" sz="3200" i="1" dirty="0"/>
              <a:t>https://www.eisacademy.org</a:t>
            </a:r>
          </a:p>
        </p:txBody>
      </p:sp>
    </p:spTree>
    <p:extLst>
      <p:ext uri="{BB962C8B-B14F-4D97-AF65-F5344CB8AC3E}">
        <p14:creationId xmlns:p14="http://schemas.microsoft.com/office/powerpoint/2010/main" val="3557295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571" y="593889"/>
            <a:ext cx="11581613" cy="3026004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As of now, our only connection to the cosmos is the waves that come to us as part of the electromagnetic spectrum.</a:t>
            </a:r>
          </a:p>
          <a:p>
            <a:pPr lvl="1"/>
            <a:r>
              <a:rPr lang="en-US" sz="2000" dirty="0"/>
              <a:t>Gravity waves will give us an additional and different view in the future!</a:t>
            </a:r>
          </a:p>
          <a:p>
            <a:r>
              <a:rPr lang="en-US" sz="2400" dirty="0"/>
              <a:t>This workshop offers a glimpse of how astronomers study these waves to gain more understanding of the universe,</a:t>
            </a:r>
          </a:p>
          <a:p>
            <a:r>
              <a:rPr lang="en-US" sz="2400" dirty="0"/>
              <a:t>Specifically, we will discuss:</a:t>
            </a:r>
          </a:p>
          <a:p>
            <a:pPr lvl="1"/>
            <a:r>
              <a:rPr lang="en-US" sz="2000" dirty="0"/>
              <a:t>Radio</a:t>
            </a:r>
          </a:p>
          <a:p>
            <a:pPr lvl="1"/>
            <a:r>
              <a:rPr lang="en-US" sz="2000" dirty="0"/>
              <a:t>Microwaves/submillimeter</a:t>
            </a:r>
          </a:p>
          <a:p>
            <a:pPr lvl="1"/>
            <a:r>
              <a:rPr lang="en-US" sz="2000" dirty="0"/>
              <a:t>Infrared</a:t>
            </a:r>
          </a:p>
          <a:p>
            <a:pPr lvl="1"/>
            <a:r>
              <a:rPr lang="en-US" sz="2000" dirty="0"/>
              <a:t>Visible light/ultra violet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88147"/>
            <a:ext cx="12094590" cy="327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86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0097" y="437114"/>
            <a:ext cx="8610600" cy="727543"/>
          </a:xfrm>
        </p:spPr>
        <p:txBody>
          <a:bodyPr/>
          <a:lstStyle/>
          <a:p>
            <a:r>
              <a:rPr lang="en-US" dirty="0"/>
              <a:t>Schedule for the day: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80674"/>
            <a:ext cx="10820400" cy="4818089"/>
          </a:xfrm>
        </p:spPr>
        <p:txBody>
          <a:bodyPr>
            <a:normAutofit fontScale="92500"/>
          </a:bodyPr>
          <a:lstStyle/>
          <a:p>
            <a:r>
              <a:rPr lang="en-US" dirty="0"/>
              <a:t>Introduction to each other</a:t>
            </a:r>
          </a:p>
          <a:p>
            <a:r>
              <a:rPr lang="en-US" dirty="0"/>
              <a:t>Intro to spectrum (a course in the EIS academy)</a:t>
            </a:r>
          </a:p>
          <a:p>
            <a:r>
              <a:rPr lang="en-US" dirty="0"/>
              <a:t>Presentations by Marc Berthoud </a:t>
            </a:r>
          </a:p>
          <a:p>
            <a:r>
              <a:rPr lang="en-US" dirty="0"/>
              <a:t>How scientists get data from telescopes (satellite or earth bound) – an </a:t>
            </a:r>
            <a:r>
              <a:rPr lang="en-US" i="1" dirty="0"/>
              <a:t>Imagine the Universe </a:t>
            </a:r>
            <a:r>
              <a:rPr lang="en-US" dirty="0"/>
              <a:t>web page – Kathy Gustavson</a:t>
            </a:r>
            <a:endParaRPr lang="en-US" i="1" dirty="0"/>
          </a:p>
          <a:p>
            <a:r>
              <a:rPr lang="en-US" dirty="0"/>
              <a:t>A little more info on Radio/Microwave waves - Kathy Gustavson</a:t>
            </a:r>
          </a:p>
          <a:p>
            <a:r>
              <a:rPr lang="en-US" dirty="0"/>
              <a:t>Lunch</a:t>
            </a:r>
          </a:p>
          <a:p>
            <a:r>
              <a:rPr lang="en-US" dirty="0"/>
              <a:t>Infrared astronomy – Kevin McCarron</a:t>
            </a:r>
          </a:p>
          <a:p>
            <a:r>
              <a:rPr lang="en-US" dirty="0"/>
              <a:t>Visible light and UV – Rich </a:t>
            </a:r>
            <a:r>
              <a:rPr lang="en-US" dirty="0" err="1"/>
              <a:t>DeCoster</a:t>
            </a:r>
            <a:endParaRPr lang="en-US" dirty="0"/>
          </a:p>
          <a:p>
            <a:r>
              <a:rPr lang="en-US" dirty="0"/>
              <a:t>Wrap up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38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Please help yourself to the things on the back table . . 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NASA is not handing out too many things</a:t>
            </a:r>
          </a:p>
          <a:p>
            <a:pPr lvl="1"/>
            <a:r>
              <a:rPr lang="en-US" dirty="0"/>
              <a:t>The stuff in the back was picked up by people who went to the AAS meeting</a:t>
            </a:r>
          </a:p>
          <a:p>
            <a:r>
              <a:rPr lang="en-US" dirty="0"/>
              <a:t>Also help yourself at any time to the snacks!</a:t>
            </a:r>
          </a:p>
          <a:p>
            <a:r>
              <a:rPr lang="en-US" dirty="0"/>
              <a:t>Note: The other power points and resources will be added to the EIS Educator Development page after the workshop.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80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77515" y="1578542"/>
            <a:ext cx="11357811" cy="1097057"/>
          </a:xfrm>
        </p:spPr>
        <p:txBody>
          <a:bodyPr/>
          <a:lstStyle/>
          <a:p>
            <a:r>
              <a:rPr lang="en-US" dirty="0"/>
              <a:t>An overview of the spectrum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13848" y="2900681"/>
            <a:ext cx="9448800" cy="6858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dirty="0"/>
              <a:t>An online course module for students from the EIS Academy</a:t>
            </a:r>
          </a:p>
          <a:p>
            <a:pPr algn="ctr"/>
            <a:r>
              <a:rPr lang="en-US" dirty="0"/>
              <a:t>https://www.eisacademy.org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912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Marc Berthoud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631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3.xml><?xml version="1.0" encoding="utf-8"?>
<a:theme xmlns:a="http://schemas.openxmlformats.org/drawingml/2006/main" name="1_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4.xml><?xml version="1.0" encoding="utf-8"?>
<a:theme xmlns:a="http://schemas.openxmlformats.org/drawingml/2006/main" name="2_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5.xml><?xml version="1.0" encoding="utf-8"?>
<a:theme xmlns:a="http://schemas.openxmlformats.org/drawingml/2006/main" name="3_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6.xml><?xml version="1.0" encoding="utf-8"?>
<a:theme xmlns:a="http://schemas.openxmlformats.org/drawingml/2006/main" name="4_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7.xml><?xml version="1.0" encoding="utf-8"?>
<a:theme xmlns:a="http://schemas.openxmlformats.org/drawingml/2006/main" name="5_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</Words>
  <Application>Microsoft Office PowerPoint</Application>
  <PresentationFormat>Widescreen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Comic Sans MS</vt:lpstr>
      <vt:lpstr>Office Theme</vt:lpstr>
      <vt:lpstr>Vapor Trail</vt:lpstr>
      <vt:lpstr>1_Vapor Trail</vt:lpstr>
      <vt:lpstr>2_Vapor Trail</vt:lpstr>
      <vt:lpstr>3_Vapor Trail</vt:lpstr>
      <vt:lpstr>4_Vapor Trail</vt:lpstr>
      <vt:lpstr>5_Vapor Trail</vt:lpstr>
      <vt:lpstr>More than the Rainbow!</vt:lpstr>
      <vt:lpstr>PowerPoint Presentation</vt:lpstr>
      <vt:lpstr>Schedule for the day:</vt:lpstr>
      <vt:lpstr>Please help yourself to the things on the back table . . .</vt:lpstr>
      <vt:lpstr>An overview of the spectrum</vt:lpstr>
      <vt:lpstr>Marc Berthoud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More than the Rainbow!</dc:title>
  <dc:creator>Kathy Gustavson</dc:creator>
  <cp:lastModifiedBy>Kathy Gustavson</cp:lastModifiedBy>
  <cp:revision>2</cp:revision>
  <dcterms:created xsi:type="dcterms:W3CDTF">2017-03-11T00:24:05Z</dcterms:created>
  <dcterms:modified xsi:type="dcterms:W3CDTF">2017-03-11T00:32:13Z</dcterms:modified>
</cp:coreProperties>
</file>